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0" autoAdjust="0"/>
  </p:normalViewPr>
  <p:slideViewPr>
    <p:cSldViewPr>
      <p:cViewPr varScale="1">
        <p:scale>
          <a:sx n="63" d="100"/>
          <a:sy n="63" d="100"/>
        </p:scale>
        <p:origin x="-159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4AA6A1-AC06-43CA-965B-C1D6506B1700}" type="datetimeFigureOut">
              <a:rPr lang="zh-CN" altLang="en-US" smtClean="0"/>
              <a:pPr/>
              <a:t>2015/10/9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102570-F170-4D8D-9DD6-DFDBE18B032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E102570-F170-4D8D-9DD6-DFDBE18B0321}" type="slidenum">
              <a:rPr lang="zh-CN" altLang="en-US" smtClean="0"/>
              <a:pPr/>
              <a:t>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0C913308-F349-4B6D-A68A-DD1791B4A57B}" type="slidenum">
              <a:rPr lang="zh-CN" altLang="en-US" smtClean="0"/>
              <a:pPr/>
              <a:t>‹#›</a:t>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30820CF-B880-4189-942D-D702A7CBA730}" type="datetimeFigureOut">
              <a:rPr lang="zh-CN" altLang="en-US" smtClean="0"/>
              <a:pPr/>
              <a:t>2015/10/9</a:t>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913308-F349-4B6D-A68A-DD1791B4A57B}" type="slidenum">
              <a:rPr lang="zh-CN" altLang="en-US" smtClean="0"/>
              <a:pPr/>
              <a:t>‹#›</a:t>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0"/>
          <a:tileRect r="-100000" b="-100000"/>
        </a:gra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饮茶溯源</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a:buNone/>
            </a:pPr>
            <a:r>
              <a:rPr lang="en-US" altLang="zh-CN" dirty="0" smtClean="0"/>
              <a:t>     2. </a:t>
            </a:r>
            <a:r>
              <a:rPr lang="zh-CN" altLang="en-US" dirty="0" smtClean="0"/>
              <a:t>祭品说：这一说法认为茶与一些其他植物最早是作为祭品用的，后来有人尝试食用之发现食而无害，便“由祭品，而菜食，而药用”，最终成为饮料</a:t>
            </a:r>
            <a:endParaRPr lang="en-US" altLang="zh-CN" dirty="0" smtClean="0"/>
          </a:p>
          <a:p>
            <a:pPr>
              <a:buNone/>
            </a:pPr>
            <a:r>
              <a:rPr lang="en-US" altLang="zh-CN" dirty="0" smtClean="0"/>
              <a:t>     3.  </a:t>
            </a:r>
            <a:r>
              <a:rPr lang="zh-CN" altLang="en-US" dirty="0" smtClean="0"/>
              <a:t>食物说：我们常说“吃茶去”，茶最初是拿来嚼食的，所以很多人支持茶是古人的一种食物。此外，民以食为天，食在先符合人类社会的进化规律。</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en-US" altLang="zh-CN" dirty="0" smtClean="0"/>
              <a:t>     4. </a:t>
            </a:r>
            <a:r>
              <a:rPr lang="zh-CN" altLang="en-US" dirty="0" smtClean="0"/>
              <a:t>同步说：“最初利用茶的方式方法，可能是作为口嚼的食料，也可能作为烤煮的食物，同时也逐渐为药料引用。”这几种方式的比较和积累最终就发展成为“饮茶”是最好的方式。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复习回顾</a:t>
            </a:r>
            <a:endParaRPr lang="zh-CN" altLang="en-US" dirty="0"/>
          </a:p>
        </p:txBody>
      </p:sp>
      <p:sp>
        <p:nvSpPr>
          <p:cNvPr id="3" name="内容占位符 2"/>
          <p:cNvSpPr>
            <a:spLocks noGrp="1"/>
          </p:cNvSpPr>
          <p:nvPr>
            <p:ph idx="1"/>
          </p:nvPr>
        </p:nvSpPr>
        <p:spPr/>
        <p:txBody>
          <a:bodyPr/>
          <a:lstStyle/>
          <a:p>
            <a:pPr marL="514350" indent="-514350">
              <a:buAutoNum type="arabicPeriod"/>
            </a:pPr>
            <a:r>
              <a:rPr lang="zh-CN" altLang="en-US" dirty="0" smtClean="0"/>
              <a:t>茶树原产于哪里？</a:t>
            </a:r>
            <a:endParaRPr lang="en-US" altLang="zh-CN" dirty="0" smtClean="0"/>
          </a:p>
          <a:p>
            <a:pPr marL="514350" indent="-514350">
              <a:buAutoNum type="arabicPeriod"/>
            </a:pPr>
            <a:r>
              <a:rPr lang="en-US" altLang="zh-CN" dirty="0" smtClean="0"/>
              <a:t> </a:t>
            </a:r>
            <a:r>
              <a:rPr lang="zh-CN" altLang="en-US" dirty="0" smtClean="0"/>
              <a:t>茶字，有哪几种写法？</a:t>
            </a:r>
            <a:endParaRPr lang="en-US" altLang="zh-CN" dirty="0" smtClean="0"/>
          </a:p>
          <a:p>
            <a:pPr marL="514350" indent="-514350">
              <a:buAutoNum type="arabicPeriod"/>
            </a:pPr>
            <a:r>
              <a:rPr lang="en-US" altLang="zh-CN" dirty="0" smtClean="0"/>
              <a:t> </a:t>
            </a:r>
            <a:r>
              <a:rPr lang="zh-CN" altLang="en-US" dirty="0" smtClean="0"/>
              <a:t>最早明确“茶”字包含有茶的意义的那部著作？</a:t>
            </a:r>
            <a:endParaRPr lang="en-US" altLang="zh-CN" dirty="0" smtClean="0"/>
          </a:p>
          <a:p>
            <a:pPr marL="514350" indent="-514350">
              <a:buAutoNum type="arabicPeriod"/>
            </a:pPr>
            <a:r>
              <a:rPr lang="en-US" altLang="zh-CN" dirty="0" smtClean="0"/>
              <a:t> </a:t>
            </a:r>
            <a:r>
              <a:rPr lang="zh-CN" altLang="en-US" dirty="0" smtClean="0"/>
              <a:t>“茶”字随着茶叶传输到世界各国，有哪两条途径？</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ox(i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课堂引入</a:t>
            </a:r>
            <a:endParaRPr lang="zh-CN" altLang="en-US" dirty="0"/>
          </a:p>
        </p:txBody>
      </p:sp>
      <p:sp>
        <p:nvSpPr>
          <p:cNvPr id="3" name="内容占位符 2"/>
          <p:cNvSpPr>
            <a:spLocks noGrp="1"/>
          </p:cNvSpPr>
          <p:nvPr>
            <p:ph idx="1"/>
          </p:nvPr>
        </p:nvSpPr>
        <p:spPr/>
        <p:txBody>
          <a:bodyPr>
            <a:normAutofit lnSpcReduction="10000"/>
          </a:bodyPr>
          <a:lstStyle/>
          <a:p>
            <a:pPr>
              <a:buNone/>
            </a:pPr>
            <a:r>
              <a:rPr lang="zh-CN" altLang="en-US" dirty="0" smtClean="0"/>
              <a:t>→  中国有句俗语“开门七件事，柴、米、油盐、酱、醋、茶”。</a:t>
            </a:r>
            <a:endParaRPr lang="en-US" altLang="zh-CN" dirty="0" smtClean="0"/>
          </a:p>
          <a:p>
            <a:pPr>
              <a:buNone/>
            </a:pPr>
            <a:r>
              <a:rPr lang="zh-CN" altLang="en-US" dirty="0" smtClean="0"/>
              <a:t>→  茶作为维持平常百姓日常生活的必需品，也是我们中国的国饮。</a:t>
            </a:r>
            <a:endParaRPr lang="en-US" altLang="zh-CN" dirty="0" smtClean="0"/>
          </a:p>
          <a:p>
            <a:pPr>
              <a:buNone/>
            </a:pPr>
            <a:r>
              <a:rPr lang="en-US" altLang="zh-CN" dirty="0" smtClean="0"/>
              <a:t>→ </a:t>
            </a:r>
            <a:r>
              <a:rPr lang="zh-CN" altLang="en-US" dirty="0" smtClean="0"/>
              <a:t>中国是茶的故乡，茶是中国的印记。</a:t>
            </a:r>
            <a:endParaRPr lang="en-US" altLang="zh-CN" dirty="0" smtClean="0"/>
          </a:p>
          <a:p>
            <a:pPr>
              <a:buNone/>
            </a:pPr>
            <a:r>
              <a:rPr lang="en-US" altLang="zh-CN" dirty="0" smtClean="0"/>
              <a:t>→  </a:t>
            </a:r>
            <a:r>
              <a:rPr lang="zh-CN" altLang="en-US" dirty="0" smtClean="0"/>
              <a:t>中国是世界茶树的原产地，我们的祖先发现和利用茶叶至今已有</a:t>
            </a:r>
            <a:r>
              <a:rPr lang="en-US" altLang="zh-CN" dirty="0" smtClean="0"/>
              <a:t>5000</a:t>
            </a:r>
            <a:r>
              <a:rPr lang="zh-CN" altLang="en-US" dirty="0" smtClean="0"/>
              <a:t>年的历史了。</a:t>
            </a:r>
            <a:endParaRPr lang="en-US" altLang="zh-CN" dirty="0" smtClean="0"/>
          </a:p>
          <a:p>
            <a:pPr>
              <a:buNone/>
            </a:pPr>
            <a:r>
              <a:rPr lang="en-US" altLang="zh-CN" dirty="0" smtClean="0"/>
              <a:t>→</a:t>
            </a:r>
            <a:r>
              <a:rPr lang="zh-CN" altLang="en-US" dirty="0" smtClean="0"/>
              <a:t>茶就像中国的瓷器、丝绸一样是中华文明的象征。</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ox(i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ox(i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642918"/>
            <a:ext cx="8229600" cy="1143000"/>
          </a:xfrm>
        </p:spPr>
        <p:txBody>
          <a:bodyPr/>
          <a:lstStyle/>
          <a:p>
            <a:r>
              <a:rPr lang="zh-CN" altLang="en-US" dirty="0" smtClean="0"/>
              <a:t>茶（树）从哪里来？</a:t>
            </a:r>
            <a:endParaRPr lang="zh-CN" altLang="en-US" dirty="0"/>
          </a:p>
        </p:txBody>
      </p:sp>
      <p:sp>
        <p:nvSpPr>
          <p:cNvPr id="3" name="内容占位符 2"/>
          <p:cNvSpPr>
            <a:spLocks noGrp="1"/>
          </p:cNvSpPr>
          <p:nvPr>
            <p:ph idx="1"/>
          </p:nvPr>
        </p:nvSpPr>
        <p:spPr>
          <a:xfrm>
            <a:off x="571472" y="2285992"/>
            <a:ext cx="8229600" cy="3257560"/>
          </a:xfrm>
        </p:spPr>
        <p:txBody>
          <a:bodyPr/>
          <a:lstStyle/>
          <a:p>
            <a:r>
              <a:rPr lang="zh-CN" altLang="en-US" dirty="0" smtClean="0"/>
              <a:t>关于茶树起源的问题，有很多争论。在过去的</a:t>
            </a:r>
            <a:r>
              <a:rPr lang="en-US" altLang="zh-CN" dirty="0" smtClean="0"/>
              <a:t>100</a:t>
            </a:r>
            <a:r>
              <a:rPr lang="zh-CN" altLang="en-US" dirty="0" smtClean="0"/>
              <a:t>多年里，经过很多科学家从茶树的地理分布、遗传变异、亲缘关系等不同的角度进行大量全面、系统地研究，确定了中国的西南地区，包括云南、贵州、四川是茶树的原产地中心。</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8596" y="1857364"/>
            <a:ext cx="8229600" cy="3829064"/>
          </a:xfrm>
        </p:spPr>
        <p:txBody>
          <a:bodyPr/>
          <a:lstStyle/>
          <a:p>
            <a:r>
              <a:rPr lang="en-US" altLang="zh-CN" dirty="0" smtClean="0"/>
              <a:t>1996</a:t>
            </a:r>
            <a:r>
              <a:rPr lang="zh-CN" altLang="en-US" dirty="0" smtClean="0"/>
              <a:t>年在云南镇沅彝族</a:t>
            </a:r>
            <a:r>
              <a:rPr lang="zh-CN" altLang="en-US" smtClean="0"/>
              <a:t>哈尼族拉祜族</a:t>
            </a:r>
            <a:r>
              <a:rPr lang="zh-CN" altLang="en-US" dirty="0" smtClean="0"/>
              <a:t>自治县千家寨的原始森林中，发现一株高</a:t>
            </a:r>
            <a:r>
              <a:rPr lang="en-US" altLang="zh-CN" dirty="0" smtClean="0"/>
              <a:t>25.5</a:t>
            </a:r>
            <a:r>
              <a:rPr lang="zh-CN" altLang="en-US" dirty="0" smtClean="0"/>
              <a:t>米，底部直径</a:t>
            </a:r>
            <a:r>
              <a:rPr lang="en-US" altLang="zh-CN" dirty="0" smtClean="0"/>
              <a:t>1.20</a:t>
            </a:r>
            <a:r>
              <a:rPr lang="zh-CN" altLang="en-US" dirty="0" smtClean="0"/>
              <a:t>米，树龄</a:t>
            </a:r>
            <a:r>
              <a:rPr lang="en-US" altLang="zh-CN" dirty="0" smtClean="0"/>
              <a:t>2700</a:t>
            </a:r>
            <a:r>
              <a:rPr lang="zh-CN" altLang="en-US" dirty="0" smtClean="0"/>
              <a:t>年左右的野生大茶树。可以说中国是世界上最早发现野生大茶树而且也是目前世界上野生大茶树最多的国家。</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“茶”名从哪里来？</a:t>
            </a:r>
            <a:endParaRPr lang="zh-CN" altLang="en-US" dirty="0"/>
          </a:p>
        </p:txBody>
      </p:sp>
      <p:sp>
        <p:nvSpPr>
          <p:cNvPr id="3" name="内容占位符 2"/>
          <p:cNvSpPr>
            <a:spLocks noGrp="1"/>
          </p:cNvSpPr>
          <p:nvPr>
            <p:ph idx="1"/>
          </p:nvPr>
        </p:nvSpPr>
        <p:spPr/>
        <p:txBody>
          <a:bodyPr/>
          <a:lstStyle/>
          <a:p>
            <a:r>
              <a:rPr lang="zh-CN" altLang="en-US" dirty="0" smtClean="0"/>
              <a:t>茶字，古有荼、槚、荈、蔎、茗等诸多写法。</a:t>
            </a:r>
            <a:endParaRPr lang="en-US" altLang="zh-CN" dirty="0" smtClean="0"/>
          </a:p>
          <a:p>
            <a:r>
              <a:rPr lang="en-US" altLang="zh-CN" dirty="0" smtClean="0"/>
              <a:t> </a:t>
            </a:r>
            <a:r>
              <a:rPr lang="zh-CN" altLang="en-US" dirty="0" smtClean="0"/>
              <a:t>“荼”字，音出自四川方言，秦朝茶无统一名称，至汉代时开始使用“荼”。</a:t>
            </a:r>
            <a:endParaRPr lang="en-US" altLang="zh-CN" dirty="0" smtClean="0"/>
          </a:p>
          <a:p>
            <a:pPr>
              <a:buNone/>
            </a:pPr>
            <a:r>
              <a:rPr lang="en-US" altLang="zh-CN" dirty="0" smtClean="0"/>
              <a:t>    </a:t>
            </a:r>
            <a:r>
              <a:rPr lang="zh-CN" altLang="en-US" dirty="0" smtClean="0"/>
              <a:t>最早明确“荼”字包含有茶的意义的是</a:t>
            </a:r>
            <a:r>
              <a:rPr lang="en-US" altLang="zh-CN" dirty="0" smtClean="0"/>
              <a:t>《</a:t>
            </a:r>
            <a:r>
              <a:rPr lang="zh-CN" altLang="en-US" dirty="0" smtClean="0"/>
              <a:t>尔雅</a:t>
            </a:r>
            <a:r>
              <a:rPr lang="en-US" altLang="zh-CN" dirty="0" smtClean="0"/>
              <a:t>》</a:t>
            </a:r>
          </a:p>
          <a:p>
            <a:r>
              <a:rPr lang="zh-CN" altLang="en-US" dirty="0" smtClean="0"/>
              <a:t>“槚”指茶树</a:t>
            </a:r>
            <a:endParaRPr lang="en-US" altLang="zh-CN" dirty="0" smtClean="0"/>
          </a:p>
          <a:p>
            <a:r>
              <a:rPr lang="zh-CN" altLang="en-US" dirty="0" smtClean="0"/>
              <a:t>“蔎”是古时四川西部对茶的俗语。</a:t>
            </a:r>
            <a:endParaRPr lang="en-US" altLang="zh-CN" dirty="0" smtClean="0"/>
          </a:p>
          <a:p>
            <a:pPr>
              <a:buNone/>
            </a:pP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ox(i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ox(i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“荈”指专指晚采的茶叶。</a:t>
            </a:r>
            <a:endParaRPr lang="en-US" altLang="zh-CN" dirty="0" smtClean="0"/>
          </a:p>
          <a:p>
            <a:pPr>
              <a:buNone/>
            </a:pPr>
            <a:r>
              <a:rPr lang="zh-CN" altLang="en-US" dirty="0" smtClean="0"/>
              <a:t>    西汉司马相如在公元前</a:t>
            </a:r>
            <a:r>
              <a:rPr lang="en-US" altLang="zh-CN" dirty="0" smtClean="0"/>
              <a:t>130</a:t>
            </a:r>
            <a:r>
              <a:rPr lang="zh-CN" altLang="en-US" dirty="0" smtClean="0"/>
              <a:t>年撰写的</a:t>
            </a:r>
            <a:r>
              <a:rPr lang="en-US" altLang="zh-CN" dirty="0" smtClean="0"/>
              <a:t>《</a:t>
            </a:r>
            <a:r>
              <a:rPr lang="zh-CN" altLang="en-US" dirty="0" smtClean="0"/>
              <a:t>凡将篇</a:t>
            </a:r>
            <a:r>
              <a:rPr lang="en-US" altLang="zh-CN" dirty="0" smtClean="0"/>
              <a:t>》</a:t>
            </a:r>
            <a:r>
              <a:rPr lang="zh-CN" altLang="en-US" dirty="0" smtClean="0"/>
              <a:t>中提到当时一些药名，最早将茶名“荈诧”列出，并以药用的性能与其他药材并列在一种启蒙读物中。“荈”字正式他根据巴人对茶称呼的土音，以官方正音近似的荈字加上草头创造出来的称“茶”的专用字；为了使大家知道正确的读音，以“诧”字注音，这就是现在的茶音由来。</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00034" y="2214554"/>
            <a:ext cx="8229600" cy="3471874"/>
          </a:xfrm>
        </p:spPr>
        <p:txBody>
          <a:bodyPr/>
          <a:lstStyle/>
          <a:p>
            <a:r>
              <a:rPr lang="zh-CN" altLang="en-US" dirty="0" smtClean="0"/>
              <a:t>“茗”是云南地区对“茶”的土音，约在东汉时期始用于茶，为茶的雅称。</a:t>
            </a:r>
            <a:endParaRPr lang="en-US" altLang="zh-CN" dirty="0" smtClean="0"/>
          </a:p>
          <a:p>
            <a:r>
              <a:rPr lang="zh-CN" altLang="en-US" dirty="0" smtClean="0"/>
              <a:t>到唐玄宗撰写</a:t>
            </a:r>
            <a:r>
              <a:rPr lang="en-US" altLang="zh-CN" dirty="0" smtClean="0"/>
              <a:t>《</a:t>
            </a:r>
            <a:r>
              <a:rPr lang="zh-CN" altLang="en-US" dirty="0" smtClean="0"/>
              <a:t>开元文字音义</a:t>
            </a:r>
            <a:r>
              <a:rPr lang="en-US" altLang="zh-CN" dirty="0" smtClean="0"/>
              <a:t>》</a:t>
            </a:r>
            <a:r>
              <a:rPr lang="zh-CN" altLang="en-US" dirty="0" smtClean="0"/>
              <a:t>将茶字确定下来，并经陆羽</a:t>
            </a:r>
            <a:r>
              <a:rPr lang="en-US" altLang="zh-CN" dirty="0" smtClean="0"/>
              <a:t>《</a:t>
            </a:r>
            <a:r>
              <a:rPr lang="zh-CN" altLang="en-US" dirty="0" smtClean="0"/>
              <a:t>茶经</a:t>
            </a:r>
            <a:r>
              <a:rPr lang="en-US" altLang="zh-CN" dirty="0" smtClean="0"/>
              <a:t>》</a:t>
            </a:r>
            <a:r>
              <a:rPr lang="zh-CN" altLang="en-US" dirty="0" smtClean="0"/>
              <a:t>普及和影响，有字有音的茶就统一了。</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“茶”字随着茶叶的传输到世界各国，有两条途径：</a:t>
            </a:r>
            <a:endParaRPr lang="en-US" altLang="zh-CN" dirty="0" smtClean="0"/>
          </a:p>
          <a:p>
            <a:pPr>
              <a:buNone/>
            </a:pPr>
            <a:r>
              <a:rPr lang="en-US" altLang="zh-CN" dirty="0" smtClean="0"/>
              <a:t>     1. </a:t>
            </a:r>
            <a:r>
              <a:rPr lang="zh-CN" altLang="en-US" dirty="0" smtClean="0"/>
              <a:t>由海上传播的“</a:t>
            </a:r>
            <a:r>
              <a:rPr lang="en-US" altLang="zh-CN" dirty="0" smtClean="0"/>
              <a:t>TE</a:t>
            </a:r>
            <a:r>
              <a:rPr lang="zh-CN" altLang="en-US" dirty="0" smtClean="0"/>
              <a:t>之路”，如英语“</a:t>
            </a:r>
            <a:r>
              <a:rPr lang="en-US" altLang="zh-CN" dirty="0" smtClean="0"/>
              <a:t>Tea</a:t>
            </a:r>
            <a:r>
              <a:rPr lang="zh-CN" altLang="en-US" dirty="0" smtClean="0"/>
              <a:t>”、德语“</a:t>
            </a:r>
            <a:r>
              <a:rPr lang="en-US" altLang="zh-CN" dirty="0" smtClean="0"/>
              <a:t>Tee</a:t>
            </a:r>
            <a:r>
              <a:rPr lang="zh-CN" altLang="en-US" dirty="0" smtClean="0"/>
              <a:t>”都是由闽南语茶字“</a:t>
            </a:r>
            <a:r>
              <a:rPr lang="en-US" altLang="zh-CN" dirty="0" err="1" smtClean="0"/>
              <a:t>te</a:t>
            </a:r>
            <a:r>
              <a:rPr lang="zh-CN" altLang="en-US" dirty="0" smtClean="0"/>
              <a:t>”音译过去</a:t>
            </a:r>
            <a:endParaRPr lang="en-US" altLang="zh-CN" dirty="0" smtClean="0"/>
          </a:p>
          <a:p>
            <a:pPr>
              <a:buNone/>
            </a:pPr>
            <a:r>
              <a:rPr lang="en-US" altLang="zh-CN" dirty="0" smtClean="0"/>
              <a:t>     2. </a:t>
            </a:r>
            <a:r>
              <a:rPr lang="zh-CN" altLang="en-US" dirty="0" smtClean="0"/>
              <a:t>由陆地传播的“</a:t>
            </a:r>
            <a:r>
              <a:rPr lang="en-US" altLang="zh-CN" dirty="0" smtClean="0"/>
              <a:t>CHA</a:t>
            </a:r>
            <a:r>
              <a:rPr lang="zh-CN" altLang="en-US" dirty="0" smtClean="0"/>
              <a:t>”之路，由北方音“茶”音译的，日语“茶”字的书写跟汉语的“茶”字一模一样。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茶是用来做什么的</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对于现代人来说，茶是一种提神醒脑的饮料；是一种可以入菜的原料；还可以作为一种药物。</a:t>
            </a:r>
            <a:endParaRPr lang="en-US" altLang="zh-CN" dirty="0" smtClean="0"/>
          </a:p>
          <a:p>
            <a:r>
              <a:rPr lang="zh-CN" altLang="en-US" dirty="0" smtClean="0"/>
              <a:t>对于古代人来说，最初是拿茶来做什么用的，由以下四种推测：</a:t>
            </a:r>
            <a:endParaRPr lang="en-US" altLang="zh-CN" dirty="0" smtClean="0"/>
          </a:p>
          <a:p>
            <a:pPr>
              <a:buNone/>
            </a:pPr>
            <a:r>
              <a:rPr lang="en-US" altLang="zh-CN" dirty="0" smtClean="0"/>
              <a:t>    1. </a:t>
            </a:r>
            <a:r>
              <a:rPr lang="zh-CN" altLang="en-US" dirty="0" smtClean="0"/>
              <a:t>药物说：支持这一说法的人认为茶“最初是作为药用进入人类社会的。”</a:t>
            </a:r>
            <a:r>
              <a:rPr lang="en-US" altLang="zh-CN" dirty="0" smtClean="0"/>
              <a:t>《</a:t>
            </a:r>
            <a:r>
              <a:rPr lang="zh-CN" altLang="en-US" dirty="0" smtClean="0"/>
              <a:t>神农本草经</a:t>
            </a:r>
            <a:r>
              <a:rPr lang="en-US" altLang="zh-CN" dirty="0" smtClean="0"/>
              <a:t>》</a:t>
            </a:r>
            <a:r>
              <a:rPr lang="zh-CN" altLang="en-US" dirty="0" smtClean="0"/>
              <a:t>中写道：“神农尝百草，日遇七十二毒，得茶而解之”。许多书籍也提到茶具有提神、醒脑、轻身的作用。</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120</TotalTime>
  <Words>859</Words>
  <PresentationFormat>全屏显示(4:3)</PresentationFormat>
  <Paragraphs>36</Paragraphs>
  <Slides>12</Slides>
  <Notes>1</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跋涉</vt:lpstr>
      <vt:lpstr>饮茶溯源</vt:lpstr>
      <vt:lpstr>课堂引入</vt:lpstr>
      <vt:lpstr>茶（树）从哪里来？</vt:lpstr>
      <vt:lpstr>幻灯片 4</vt:lpstr>
      <vt:lpstr>“茶”名从哪里来？</vt:lpstr>
      <vt:lpstr>幻灯片 6</vt:lpstr>
      <vt:lpstr>幻灯片 7</vt:lpstr>
      <vt:lpstr>幻灯片 8</vt:lpstr>
      <vt:lpstr>茶是用来做什么的</vt:lpstr>
      <vt:lpstr>幻灯片 10</vt:lpstr>
      <vt:lpstr>幻灯片 11</vt:lpstr>
      <vt:lpstr>复习回顾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茶艺</dc:title>
  <dc:creator>acer</dc:creator>
  <cp:lastModifiedBy>acer</cp:lastModifiedBy>
  <cp:revision>13</cp:revision>
  <dcterms:created xsi:type="dcterms:W3CDTF">2015-09-16T00:30:16Z</dcterms:created>
  <dcterms:modified xsi:type="dcterms:W3CDTF">2015-10-09T00:21:08Z</dcterms:modified>
</cp:coreProperties>
</file>